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10287000" cx="18288000"/>
  <p:notesSz cx="6858000" cy="9144000"/>
  <p:embeddedFontLst>
    <p:embeddedFont>
      <p:font typeface="Inter SemiBold"/>
      <p:regular r:id="rId36"/>
      <p:bold r:id="rId37"/>
    </p:embeddedFont>
    <p:embeddedFont>
      <p:font typeface="Inte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CJ5Uq38DrCbzNcQ+sZdv2V3fH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InterSemiBold-bold.fntdata"/><Relationship Id="rId14" Type="http://schemas.openxmlformats.org/officeDocument/2006/relationships/slide" Target="slides/slide10.xml"/><Relationship Id="rId36" Type="http://schemas.openxmlformats.org/officeDocument/2006/relationships/font" Target="fonts/Inter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11" Type="http://schemas.openxmlformats.org/officeDocument/2006/relationships/image" Target="../media/image3.jpg"/><Relationship Id="rId10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;p1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1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;p1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20" cy="476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1121624" y="2060481"/>
            <a:ext cx="13717783" cy="6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Job interview: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Small talk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0"/>
              <a:buFont typeface="Inter"/>
              <a:buNone/>
            </a:pPr>
            <a:r>
              <a:rPr b="1" i="0" lang="en-US" sz="10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tricky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1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" id="19" name="Google Shape;19;p1"/>
          <p:cNvPicPr preferRelativeResize="0"/>
          <p:nvPr/>
        </p:nvPicPr>
        <p:blipFill rotWithShape="1">
          <a:blip r:embed="rId6">
            <a:alphaModFix/>
          </a:blip>
          <a:srcRect b="31145" l="86424" r="866" t="31145"/>
          <a:stretch/>
        </p:blipFill>
        <p:spPr>
          <a:xfrm>
            <a:off x="10951118" y="3626806"/>
            <a:ext cx="1510849" cy="1498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1294174" y="1047721"/>
            <a:ext cx="3973802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ENGLISH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4990698" y="2536026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Job interview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1587920" y="1684323"/>
            <a:ext cx="4113203" cy="3749001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128" name="Google Shape;12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0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130" name="Google Shape;1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2;p20"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4;p20"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1"/>
          <p:cNvGrpSpPr/>
          <p:nvPr/>
        </p:nvGrpSpPr>
        <p:grpSpPr>
          <a:xfrm>
            <a:off x="4978011" y="565697"/>
            <a:ext cx="6968125" cy="1294239"/>
            <a:chOff x="0" y="0"/>
            <a:chExt cx="6968123" cy="1294237"/>
          </a:xfrm>
        </p:grpSpPr>
        <p:sp>
          <p:nvSpPr>
            <p:cNvPr id="138" name="Google Shape;138;p11"/>
            <p:cNvSpPr/>
            <p:nvPr/>
          </p:nvSpPr>
          <p:spPr>
            <a:xfrm>
              <a:off x="0" y="0"/>
              <a:ext cx="6968123" cy="1294237"/>
            </a:xfrm>
            <a:prstGeom prst="roundRect">
              <a:avLst>
                <a:gd fmla="val 22842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11"/>
            <p:cNvSpPr txBox="1"/>
            <p:nvPr/>
          </p:nvSpPr>
          <p:spPr>
            <a:xfrm>
              <a:off x="1537958" y="310653"/>
              <a:ext cx="3841208" cy="672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Inter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Interview process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1"/>
          <p:cNvSpPr/>
          <p:nvPr/>
        </p:nvSpPr>
        <p:spPr>
          <a:xfrm>
            <a:off x="7050951" y="2146583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8446923" y="1859906"/>
            <a:ext cx="4434" cy="26762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7076451" y="8333515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7050951" y="5241861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7050951" y="6787688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11"/>
          <p:cNvCxnSpPr>
            <a:stCxn id="140" idx="0"/>
            <a:endCxn id="146" idx="0"/>
          </p:cNvCxnSpPr>
          <p:nvPr/>
        </p:nvCxnSpPr>
        <p:spPr>
          <a:xfrm>
            <a:off x="8436574" y="2146583"/>
            <a:ext cx="0" cy="15495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" name="Google Shape;147;p11"/>
          <p:cNvCxnSpPr>
            <a:stCxn id="143" idx="0"/>
            <a:endCxn id="144" idx="0"/>
          </p:cNvCxnSpPr>
          <p:nvPr/>
        </p:nvCxnSpPr>
        <p:spPr>
          <a:xfrm>
            <a:off x="8436574" y="5241861"/>
            <a:ext cx="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6" name="Google Shape;146;p11"/>
          <p:cNvSpPr/>
          <p:nvPr/>
        </p:nvSpPr>
        <p:spPr>
          <a:xfrm>
            <a:off x="7050951" y="3696034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11"/>
          <p:cNvCxnSpPr>
            <a:stCxn id="146" idx="0"/>
            <a:endCxn id="143" idx="0"/>
          </p:cNvCxnSpPr>
          <p:nvPr/>
        </p:nvCxnSpPr>
        <p:spPr>
          <a:xfrm>
            <a:off x="8436574" y="3696034"/>
            <a:ext cx="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9" name="Google Shape;149;p11"/>
          <p:cNvCxnSpPr>
            <a:stCxn id="144" idx="0"/>
            <a:endCxn id="142" idx="0"/>
          </p:cNvCxnSpPr>
          <p:nvPr/>
        </p:nvCxnSpPr>
        <p:spPr>
          <a:xfrm>
            <a:off x="8436574" y="6787688"/>
            <a:ext cx="2550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2;p20" id="154" name="Google Shape;1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4;p20" id="155" name="Google Shape;1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2"/>
          <p:cNvGrpSpPr/>
          <p:nvPr/>
        </p:nvGrpSpPr>
        <p:grpSpPr>
          <a:xfrm>
            <a:off x="4978011" y="565697"/>
            <a:ext cx="6968125" cy="1294239"/>
            <a:chOff x="0" y="0"/>
            <a:chExt cx="6968123" cy="1294237"/>
          </a:xfrm>
        </p:grpSpPr>
        <p:sp>
          <p:nvSpPr>
            <p:cNvPr id="157" name="Google Shape;157;p12"/>
            <p:cNvSpPr/>
            <p:nvPr/>
          </p:nvSpPr>
          <p:spPr>
            <a:xfrm>
              <a:off x="0" y="0"/>
              <a:ext cx="6968123" cy="1294237"/>
            </a:xfrm>
            <a:prstGeom prst="roundRect">
              <a:avLst>
                <a:gd fmla="val 22842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nter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" name="Google Shape;158;p12"/>
            <p:cNvSpPr txBox="1"/>
            <p:nvPr/>
          </p:nvSpPr>
          <p:spPr>
            <a:xfrm>
              <a:off x="1537958" y="310653"/>
              <a:ext cx="3841208" cy="672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Inter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Interview process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2"/>
          <p:cNvSpPr/>
          <p:nvPr/>
        </p:nvSpPr>
        <p:spPr>
          <a:xfrm>
            <a:off x="7050951" y="2146583"/>
            <a:ext cx="2771245" cy="1211771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446818" y="1859906"/>
            <a:ext cx="4539" cy="2739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7076451" y="8333515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7050951" y="5241861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7050951" y="6787688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2"/>
          <p:cNvCxnSpPr>
            <a:stCxn id="159" idx="0"/>
            <a:endCxn id="165" idx="0"/>
          </p:cNvCxnSpPr>
          <p:nvPr/>
        </p:nvCxnSpPr>
        <p:spPr>
          <a:xfrm>
            <a:off x="8436574" y="2146583"/>
            <a:ext cx="0" cy="15714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6" name="Google Shape;166;p12"/>
          <p:cNvCxnSpPr>
            <a:stCxn id="162" idx="0"/>
            <a:endCxn id="163" idx="0"/>
          </p:cNvCxnSpPr>
          <p:nvPr/>
        </p:nvCxnSpPr>
        <p:spPr>
          <a:xfrm>
            <a:off x="8436574" y="5241861"/>
            <a:ext cx="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7" name="Google Shape;167;p12"/>
          <p:cNvSpPr txBox="1"/>
          <p:nvPr/>
        </p:nvSpPr>
        <p:spPr>
          <a:xfrm>
            <a:off x="7437139" y="2477015"/>
            <a:ext cx="1998869" cy="550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Greetings +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462638" y="4026467"/>
            <a:ext cx="1998869" cy="550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me about yourself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7437139" y="5432593"/>
            <a:ext cx="1998869" cy="830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about experience, skills, projects, etc.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 txBox="1"/>
          <p:nvPr/>
        </p:nvSpPr>
        <p:spPr>
          <a:xfrm>
            <a:off x="7437139" y="6978420"/>
            <a:ext cx="1998869" cy="830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the company and the 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12"/>
          <p:cNvCxnSpPr>
            <a:stCxn id="163" idx="0"/>
            <a:endCxn id="161" idx="0"/>
          </p:cNvCxnSpPr>
          <p:nvPr/>
        </p:nvCxnSpPr>
        <p:spPr>
          <a:xfrm>
            <a:off x="8436574" y="6787688"/>
            <a:ext cx="25500" cy="15459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2" name="Google Shape;172;p12"/>
          <p:cNvSpPr txBox="1"/>
          <p:nvPr/>
        </p:nvSpPr>
        <p:spPr>
          <a:xfrm>
            <a:off x="7462638" y="8663947"/>
            <a:ext cx="1998869" cy="550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have any 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7050951" y="3717926"/>
            <a:ext cx="2771245" cy="12117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7B5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2"/>
          <p:cNvCxnSpPr>
            <a:stCxn id="165" idx="0"/>
            <a:endCxn id="162" idx="0"/>
          </p:cNvCxnSpPr>
          <p:nvPr/>
        </p:nvCxnSpPr>
        <p:spPr>
          <a:xfrm>
            <a:off x="8436574" y="3717926"/>
            <a:ext cx="0" cy="1524000"/>
          </a:xfrm>
          <a:prstGeom prst="straightConnector1">
            <a:avLst/>
          </a:prstGeom>
          <a:noFill/>
          <a:ln cap="flat" cmpd="sng" w="50800">
            <a:solidFill>
              <a:srgbClr val="F7B518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"/>
          <p:cNvSpPr txBox="1"/>
          <p:nvPr/>
        </p:nvSpPr>
        <p:spPr>
          <a:xfrm>
            <a:off x="4990698" y="2536026"/>
            <a:ext cx="11612882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Small 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1587920" y="1684323"/>
            <a:ext cx="4113203" cy="3749001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3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183" name="Google Shape;1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 txBox="1"/>
          <p:nvPr/>
        </p:nvSpPr>
        <p:spPr>
          <a:xfrm>
            <a:off x="1951344" y="5794624"/>
            <a:ext cx="13742401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nter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is it a part of a job interview?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951344" y="5175175"/>
            <a:ext cx="13742401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nter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kind of things do you discuss?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87;p6" id="190" name="Google Shape;1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8;p6" id="191" name="Google Shape;1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0311" y="2905124"/>
            <a:ext cx="5153105" cy="5813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9;p6"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4700" y="2905125"/>
            <a:ext cx="5153075" cy="704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0;p6" id="193" name="Google Shape;1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6661031" cy="345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 txBox="1"/>
          <p:nvPr/>
        </p:nvSpPr>
        <p:spPr>
          <a:xfrm>
            <a:off x="8035019" y="2158299"/>
            <a:ext cx="5743576" cy="62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Inter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Reasons for 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914400" y="4125829"/>
            <a:ext cx="3362325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SMALL 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754002" y="5194065"/>
            <a:ext cx="5743576" cy="137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social conversation about unimportant things, often between people who do not know each other well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7395691" y="3081337"/>
            <a:ext cx="4299900" cy="5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to make you feel more comfortable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to break the 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to see how communicative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and open you 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it’s your first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   impression!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3008375" y="2158299"/>
            <a:ext cx="5743576" cy="62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Inter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Possible 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12741394" y="3081337"/>
            <a:ext cx="42999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How are you?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your commute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the weather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the 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t/>
            </a:r>
            <a:endParaRPr b="0" i="0" sz="36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600"/>
              <a:buFont typeface="Inter"/>
              <a:buNone/>
            </a:pPr>
            <a:r>
              <a:rPr b="0" i="0" lang="en-US" sz="3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— almost every topic is possible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2-04 at 20.08.39.png" id="204" name="Google Shape;2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212" y="2730738"/>
            <a:ext cx="13175576" cy="6991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0;p8" id="205" name="Google Shape;2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1;p8" id="206" name="Google Shape;2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84" y="7376480"/>
            <a:ext cx="9971911" cy="294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/>
          <p:nvPr/>
        </p:nvSpPr>
        <p:spPr>
          <a:xfrm>
            <a:off x="936000" y="971999"/>
            <a:ext cx="12230101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TIME FOR SOME SMALL TALK!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10968824" y="2056813"/>
            <a:ext cx="7065532" cy="747941"/>
          </a:xfrm>
          <a:prstGeom prst="rect">
            <a:avLst/>
          </a:prstGeom>
          <a:solidFill>
            <a:srgbClr val="FFCF3F"/>
          </a:soli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https://wordwall.net/resource/45547018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;p13"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/>
        </p:nvSpPr>
        <p:spPr>
          <a:xfrm>
            <a:off x="4990698" y="2536026"/>
            <a:ext cx="11612882" cy="24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Inter"/>
              <a:buNone/>
            </a:pPr>
            <a:r>
              <a:rPr b="1" i="0" lang="en-US" sz="8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Tricky interview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1587920" y="1684323"/>
            <a:ext cx="4113203" cy="3749001"/>
          </a:xfrm>
          <a:prstGeom prst="rect">
            <a:avLst/>
          </a:prstGeom>
          <a:noFill/>
          <a:ln>
            <a:noFill/>
          </a:ln>
          <a:effectLst>
            <a:outerShdw rotWithShape="0" dir="2700000" dist="292100">
              <a:schemeClr val="accent4">
                <a:alpha val="40000"/>
              </a:schemeClr>
            </a:outerShdw>
          </a:effectLst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Inter"/>
              <a:buNone/>
            </a:pPr>
            <a:r>
              <a:rPr b="1" i="0" lang="en-US" sz="2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13" id="216" name="Google Shape;2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16"/>
          <p:cNvCxnSpPr/>
          <p:nvPr/>
        </p:nvCxnSpPr>
        <p:spPr>
          <a:xfrm flipH="1">
            <a:off x="4219073" y="0"/>
            <a:ext cx="1" cy="5422232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80;p13" id="218" name="Google Shape;2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23" name="Google Shape;2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/>
        </p:nvSpPr>
        <p:spPr>
          <a:xfrm>
            <a:off x="3106187" y="3352800"/>
            <a:ext cx="12075626" cy="1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THE INTERVIEW STOPPED AFTER THE FIRST 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5;p18" id="225" name="Google Shape;2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2272800" y="5454575"/>
            <a:ext cx="137424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500"/>
              <a:buFont typeface="Inter"/>
              <a:buNone/>
            </a:pPr>
            <a:r>
              <a:rPr b="0" i="0" lang="en-US" sz="45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What do you think happened?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31" name="Google Shape;2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32" name="Google Shape;2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/>
          <p:nvPr/>
        </p:nvSpPr>
        <p:spPr>
          <a:xfrm>
            <a:off x="1010794" y="8161269"/>
            <a:ext cx="13092451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Candidate’s answer: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Why should I want to work here?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33).png" id="234" name="Google Shape;2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3195" y="758877"/>
            <a:ext cx="10761610" cy="71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736600" y="9176632"/>
            <a:ext cx="15785060" cy="947751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40" name="Google Shape;2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41" name="Google Shape;2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1010794" y="8161269"/>
            <a:ext cx="13092451" cy="195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Candidate’s answer: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Why should I want to work here?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(33).png" id="243" name="Google Shape;24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3195" y="758877"/>
            <a:ext cx="10761610" cy="716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3;p2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6" y="0"/>
            <a:ext cx="769178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4;p2" id="26" name="Google Shape;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;p2" id="27" name="Google Shape;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;p2" id="28" name="Google Shape;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19501"/>
            <a:ext cx="3844479" cy="66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/>
          <p:nvPr/>
        </p:nvSpPr>
        <p:spPr>
          <a:xfrm>
            <a:off x="1328372" y="1051148"/>
            <a:ext cx="2143201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TEACHER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7971772" y="2114550"/>
            <a:ext cx="9665771" cy="6112043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 txBox="1"/>
          <p:nvPr/>
        </p:nvSpPr>
        <p:spPr>
          <a:xfrm>
            <a:off x="8484014" y="2076816"/>
            <a:ext cx="76104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Samoilov, he/they</a:t>
            </a:r>
            <a:br>
              <a:rPr b="1" i="0" lang="en-US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 txBox="1"/>
          <p:nvPr/>
        </p:nvSpPr>
        <p:spPr>
          <a:xfrm>
            <a:off x="8614064" y="3889985"/>
            <a:ext cx="76104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Inter SemiBold"/>
              <a:buNone/>
            </a:pPr>
            <a:r>
              <a:rPr b="1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English Teacher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teaching since 2011,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schools, private language schools, private tutoring, universities and NGOs,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working on my PhD in language teaching.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" name="Google Shape;33;p2"/>
          <p:cNvGrpSpPr/>
          <p:nvPr/>
        </p:nvGrpSpPr>
        <p:grpSpPr>
          <a:xfrm>
            <a:off x="13381661" y="6694267"/>
            <a:ext cx="4906338" cy="3592736"/>
            <a:chOff x="-1" y="0"/>
            <a:chExt cx="4906337" cy="3592735"/>
          </a:xfrm>
        </p:grpSpPr>
        <p:pic>
          <p:nvPicPr>
            <p:cNvPr descr="Google Shape;32;p2" id="34" name="Google Shape;3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1906" y="455980"/>
              <a:ext cx="4342424" cy="3136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3;p2" id="35" name="Google Shape;35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1" y="1252787"/>
              <a:ext cx="4342424" cy="2339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4;p2" id="36" name="Google Shape;36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0042" y="0"/>
              <a:ext cx="4186294" cy="3592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2"/>
          <p:cNvSpPr txBox="1"/>
          <p:nvPr/>
        </p:nvSpPr>
        <p:spPr>
          <a:xfrm>
            <a:off x="8710041" y="8302081"/>
            <a:ext cx="467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6720"/>
              </a:buClr>
              <a:buSzPts val="2000"/>
              <a:buFont typeface="Open Sans"/>
              <a:buNone/>
            </a:pPr>
            <a:r>
              <a:rPr b="0" i="0" lang="en-US" sz="2000" u="sng" cap="none" strike="noStrike">
                <a:solidFill>
                  <a:srgbClr val="F16720"/>
                </a:solidFill>
                <a:latin typeface="Arial"/>
                <a:ea typeface="Arial"/>
                <a:cs typeface="Arial"/>
                <a:sym typeface="Arial"/>
              </a:rPr>
              <a:t>Slack: @Rowan Samoilov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9;p2" id="38" name="Google Shape;3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2500" y="2114550"/>
            <a:ext cx="5676899" cy="756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48" name="Google Shape;2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49" name="Google Shape;2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4.36.png" id="250" name="Google Shape;250;p20"/>
          <p:cNvPicPr preferRelativeResize="0"/>
          <p:nvPr/>
        </p:nvPicPr>
        <p:blipFill rotWithShape="1">
          <a:blip r:embed="rId5">
            <a:alphaModFix/>
          </a:blip>
          <a:srcRect b="0" l="0" r="10260" t="0"/>
          <a:stretch/>
        </p:blipFill>
        <p:spPr>
          <a:xfrm>
            <a:off x="-9284" y="1793279"/>
            <a:ext cx="11515218" cy="670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/>
          <p:nvPr/>
        </p:nvSpPr>
        <p:spPr>
          <a:xfrm>
            <a:off x="406400" y="4147432"/>
            <a:ext cx="13656058" cy="4562854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57" name="Google Shape;25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4.36.png" id="258" name="Google Shape;258;p21"/>
          <p:cNvPicPr preferRelativeResize="0"/>
          <p:nvPr/>
        </p:nvPicPr>
        <p:blipFill rotWithShape="1">
          <a:blip r:embed="rId5">
            <a:alphaModFix/>
          </a:blip>
          <a:srcRect b="0" l="0" r="10260" t="0"/>
          <a:stretch/>
        </p:blipFill>
        <p:spPr>
          <a:xfrm>
            <a:off x="-9284" y="1793279"/>
            <a:ext cx="11515218" cy="6700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1514208" y="2103101"/>
            <a:ext cx="6177612" cy="7266929"/>
            <a:chOff x="0" y="0"/>
            <a:chExt cx="6177611" cy="7266928"/>
          </a:xfrm>
        </p:grpSpPr>
        <p:sp>
          <p:nvSpPr>
            <p:cNvPr id="260" name="Google Shape;260;p21"/>
            <p:cNvSpPr/>
            <p:nvPr/>
          </p:nvSpPr>
          <p:spPr>
            <a:xfrm>
              <a:off x="0" y="0"/>
              <a:ext cx="6177611" cy="7266928"/>
            </a:xfrm>
            <a:prstGeom prst="roundRect">
              <a:avLst>
                <a:gd fmla="val 16461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 txBox="1"/>
            <p:nvPr/>
          </p:nvSpPr>
          <p:spPr>
            <a:xfrm>
              <a:off x="164279" y="858222"/>
              <a:ext cx="5284841" cy="5257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think I am a great candidate for this position because…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have a lot of experience in … which enables me to…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My background and my experience match your requirements for this position. For example…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66" name="Google Shape;2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67" name="Google Shape;2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6.22.png" id="268" name="Google Shape;268;p22"/>
          <p:cNvPicPr preferRelativeResize="0"/>
          <p:nvPr/>
        </p:nvPicPr>
        <p:blipFill rotWithShape="1">
          <a:blip r:embed="rId5">
            <a:alphaModFix/>
          </a:blip>
          <a:srcRect b="32199" l="0" r="0" t="0"/>
          <a:stretch/>
        </p:blipFill>
        <p:spPr>
          <a:xfrm>
            <a:off x="613436" y="1999059"/>
            <a:ext cx="10396696" cy="6936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685800" y="4055873"/>
            <a:ext cx="10976940" cy="552923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75" name="Google Shape;2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3"/>
          <p:cNvGrpSpPr/>
          <p:nvPr/>
        </p:nvGrpSpPr>
        <p:grpSpPr>
          <a:xfrm>
            <a:off x="11184008" y="2077701"/>
            <a:ext cx="6177612" cy="7266929"/>
            <a:chOff x="0" y="0"/>
            <a:chExt cx="6177611" cy="7266928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0"/>
              <a:ext cx="6177611" cy="7266928"/>
            </a:xfrm>
            <a:prstGeom prst="roundRect">
              <a:avLst>
                <a:gd fmla="val 16461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3"/>
            <p:cNvSpPr txBox="1"/>
            <p:nvPr/>
          </p:nvSpPr>
          <p:spPr>
            <a:xfrm>
              <a:off x="446385" y="832823"/>
              <a:ext cx="5284841" cy="5257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am a good team player.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am a motivated and responsible person.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am a fast learner.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+ GIVE EXAMPLES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shot 2023-01-10 at 10.06.22.png" id="279" name="Google Shape;279;p23"/>
          <p:cNvPicPr preferRelativeResize="0"/>
          <p:nvPr/>
        </p:nvPicPr>
        <p:blipFill rotWithShape="1">
          <a:blip r:embed="rId5">
            <a:alphaModFix/>
          </a:blip>
          <a:srcRect b="32199" l="0" r="0" t="0"/>
          <a:stretch/>
        </p:blipFill>
        <p:spPr>
          <a:xfrm>
            <a:off x="613436" y="1999059"/>
            <a:ext cx="10396696" cy="693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7.00 (1).png" id="285" name="Google Shape;285;p24"/>
          <p:cNvPicPr preferRelativeResize="0"/>
          <p:nvPr/>
        </p:nvPicPr>
        <p:blipFill rotWithShape="1">
          <a:blip r:embed="rId4">
            <a:alphaModFix/>
          </a:blip>
          <a:srcRect b="42806" l="0" r="0" t="0"/>
          <a:stretch/>
        </p:blipFill>
        <p:spPr>
          <a:xfrm>
            <a:off x="196625" y="1158214"/>
            <a:ext cx="11105926" cy="7086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7.00 (1).png" id="286" name="Google Shape;286;p24"/>
          <p:cNvPicPr preferRelativeResize="0"/>
          <p:nvPr/>
        </p:nvPicPr>
        <p:blipFill rotWithShape="1">
          <a:blip r:embed="rId4">
            <a:alphaModFix/>
          </a:blip>
          <a:srcRect b="0" l="0" r="0" t="90303"/>
          <a:stretch/>
        </p:blipFill>
        <p:spPr>
          <a:xfrm>
            <a:off x="151295" y="8297039"/>
            <a:ext cx="10947653" cy="1184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87" name="Google Shape;28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436983" y="3451605"/>
            <a:ext cx="10976940" cy="6175744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293" name="Google Shape;2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11607111" y="3369250"/>
            <a:ext cx="5109900" cy="6010800"/>
          </a:xfrm>
          <a:prstGeom prst="roundRect">
            <a:avLst>
              <a:gd fmla="val 16461" name="adj"/>
            </a:avLst>
          </a:prstGeom>
          <a:solidFill>
            <a:srgbClr val="F7B51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2023-01-10 at 10.07.00 (1).png" id="295" name="Google Shape;295;p25"/>
          <p:cNvPicPr preferRelativeResize="0"/>
          <p:nvPr/>
        </p:nvPicPr>
        <p:blipFill rotWithShape="1">
          <a:blip r:embed="rId4">
            <a:alphaModFix/>
          </a:blip>
          <a:srcRect b="42806" l="0" r="0" t="0"/>
          <a:stretch/>
        </p:blipFill>
        <p:spPr>
          <a:xfrm>
            <a:off x="196625" y="1158214"/>
            <a:ext cx="11105926" cy="70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7.00 (1).png" id="296" name="Google Shape;296;p25"/>
          <p:cNvPicPr preferRelativeResize="0"/>
          <p:nvPr/>
        </p:nvPicPr>
        <p:blipFill rotWithShape="1">
          <a:blip r:embed="rId4">
            <a:alphaModFix/>
          </a:blip>
          <a:srcRect b="16727" l="3444" r="5909" t="64337"/>
          <a:stretch/>
        </p:blipFill>
        <p:spPr>
          <a:xfrm>
            <a:off x="10209772" y="1423171"/>
            <a:ext cx="7904729" cy="184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7.00 (1).png" id="297" name="Google Shape;297;p25"/>
          <p:cNvPicPr preferRelativeResize="0"/>
          <p:nvPr/>
        </p:nvPicPr>
        <p:blipFill rotWithShape="1">
          <a:blip r:embed="rId4">
            <a:alphaModFix/>
          </a:blip>
          <a:srcRect b="0" l="0" r="0" t="90303"/>
          <a:stretch/>
        </p:blipFill>
        <p:spPr>
          <a:xfrm>
            <a:off x="151295" y="8297040"/>
            <a:ext cx="10947653" cy="1184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298" name="Google Shape;2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11797907" y="3849349"/>
            <a:ext cx="4728600" cy="55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struggle with …, but I’ve learnt to…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sometimes find it difficult to…, however, I don’t let it impact my 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I’m not great at …, but I’m working on it.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GIVE EXAMPLES</a:t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304" name="Google Shape;3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305" name="Google Shape;30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5.04.png" id="306" name="Google Shape;306;p26"/>
          <p:cNvPicPr preferRelativeResize="0"/>
          <p:nvPr/>
        </p:nvPicPr>
        <p:blipFill rotWithShape="1">
          <a:blip r:embed="rId5">
            <a:alphaModFix/>
          </a:blip>
          <a:srcRect b="0" l="0" r="7076" t="0"/>
          <a:stretch/>
        </p:blipFill>
        <p:spPr>
          <a:xfrm>
            <a:off x="342340" y="732981"/>
            <a:ext cx="10395580" cy="88210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/>
          <p:nvPr/>
        </p:nvSpPr>
        <p:spPr>
          <a:xfrm>
            <a:off x="436983" y="2562975"/>
            <a:ext cx="11784472" cy="7032197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313" name="Google Shape;3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7"/>
          <p:cNvGrpSpPr/>
          <p:nvPr/>
        </p:nvGrpSpPr>
        <p:grpSpPr>
          <a:xfrm>
            <a:off x="11184007" y="2016864"/>
            <a:ext cx="6281046" cy="7388603"/>
            <a:chOff x="0" y="0"/>
            <a:chExt cx="6281044" cy="7388601"/>
          </a:xfrm>
        </p:grpSpPr>
        <p:sp>
          <p:nvSpPr>
            <p:cNvPr id="315" name="Google Shape;315;p27"/>
            <p:cNvSpPr/>
            <p:nvPr/>
          </p:nvSpPr>
          <p:spPr>
            <a:xfrm>
              <a:off x="0" y="0"/>
              <a:ext cx="6281044" cy="7388601"/>
            </a:xfrm>
            <a:prstGeom prst="roundRect">
              <a:avLst>
                <a:gd fmla="val 16461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7"/>
            <p:cNvSpPr txBox="1"/>
            <p:nvPr/>
          </p:nvSpPr>
          <p:spPr>
            <a:xfrm>
              <a:off x="453859" y="846767"/>
              <a:ext cx="5373326" cy="53457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My previous position was…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worked as …. for …. years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My responsibilities included…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My role in our last project was… I was responsible for…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shot 2023-01-10 at 10.05.04.png" id="317" name="Google Shape;317;p27"/>
          <p:cNvPicPr preferRelativeResize="0"/>
          <p:nvPr/>
        </p:nvPicPr>
        <p:blipFill rotWithShape="1">
          <a:blip r:embed="rId5">
            <a:alphaModFix/>
          </a:blip>
          <a:srcRect b="0" l="0" r="7076" t="0"/>
          <a:stretch/>
        </p:blipFill>
        <p:spPr>
          <a:xfrm>
            <a:off x="342340" y="732981"/>
            <a:ext cx="10395580" cy="882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322" name="Google Shape;3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323" name="Google Shape;3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10 at 10.07.42.png" id="324" name="Google Shape;32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33" y="1686800"/>
            <a:ext cx="10647000" cy="5882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/>
          <p:nvPr/>
        </p:nvSpPr>
        <p:spPr>
          <a:xfrm>
            <a:off x="763584" y="4847036"/>
            <a:ext cx="10767298" cy="4511233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D5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2;p18" id="330" name="Google Shape;3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5;p18" id="331" name="Google Shape;3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9"/>
          <p:cNvGrpSpPr/>
          <p:nvPr/>
        </p:nvGrpSpPr>
        <p:grpSpPr>
          <a:xfrm>
            <a:off x="11059599" y="1963547"/>
            <a:ext cx="6281046" cy="7388602"/>
            <a:chOff x="0" y="0"/>
            <a:chExt cx="6281044" cy="7388601"/>
          </a:xfrm>
        </p:grpSpPr>
        <p:sp>
          <p:nvSpPr>
            <p:cNvPr id="333" name="Google Shape;333;p29"/>
            <p:cNvSpPr/>
            <p:nvPr/>
          </p:nvSpPr>
          <p:spPr>
            <a:xfrm>
              <a:off x="0" y="0"/>
              <a:ext cx="6281044" cy="7388601"/>
            </a:xfrm>
            <a:prstGeom prst="roundRect">
              <a:avLst>
                <a:gd fmla="val 16461" name="adj"/>
              </a:avLst>
            </a:prstGeom>
            <a:solidFill>
              <a:srgbClr val="F7B51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 txBox="1"/>
            <p:nvPr/>
          </p:nvSpPr>
          <p:spPr>
            <a:xfrm>
              <a:off x="453859" y="846767"/>
              <a:ext cx="5373326" cy="53457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I’m excited about this job opportunity, as it would allow me to…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see this opportunity as a way to…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t/>
              </a:r>
              <a:endParaRPr b="0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100"/>
                <a:buFont typeface="Arial"/>
                <a:buNone/>
              </a:pPr>
              <a:r>
                <a:rPr b="0" i="0" lang="en-US" sz="3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believe I have the knowledge and skills to succeed in this role and at the company because…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shot 2023-01-10 at 10.07.42.png" id="335" name="Google Shape;3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65" y="2202205"/>
            <a:ext cx="10647000" cy="588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8;p4" id="44" name="Google Shape;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;p4" id="45" name="Google Shape;4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1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" name="Google Shape;4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324" y="1694091"/>
            <a:ext cx="7368030" cy="709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"/>
          <p:cNvSpPr/>
          <p:nvPr/>
        </p:nvSpPr>
        <p:spPr>
          <a:xfrm>
            <a:off x="7597705" y="782569"/>
            <a:ext cx="2963400" cy="1269900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Israel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2154544" y="3984440"/>
            <a:ext cx="2963270" cy="1270001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dancing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10786423" y="8276093"/>
            <a:ext cx="2963269" cy="1270001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Moscow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4003942" y="8276093"/>
            <a:ext cx="2963269" cy="1270001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languages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2776522" y="3984440"/>
            <a:ext cx="2963269" cy="1270001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cap="flat" cmpd="sng" w="9525">
            <a:solidFill>
              <a:srgbClr val="F9BC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Czech Republic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3563" y="4814875"/>
            <a:ext cx="1811551" cy="24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>
          <a:xfrm>
            <a:off x="8105542" y="3984450"/>
            <a:ext cx="2076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Rowan</a:t>
            </a:r>
            <a:br>
              <a:rPr b="1" i="0" lang="en-US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0"/>
          <p:cNvGrpSpPr/>
          <p:nvPr/>
        </p:nvGrpSpPr>
        <p:grpSpPr>
          <a:xfrm>
            <a:off x="-13110" y="0"/>
            <a:ext cx="18288001" cy="10287000"/>
            <a:chOff x="0" y="0"/>
            <a:chExt cx="18287999" cy="10287000"/>
          </a:xfrm>
        </p:grpSpPr>
        <p:sp>
          <p:nvSpPr>
            <p:cNvPr id="341" name="Google Shape;341;p30"/>
            <p:cNvSpPr/>
            <p:nvPr/>
          </p:nvSpPr>
          <p:spPr>
            <a:xfrm>
              <a:off x="0" y="0"/>
              <a:ext cx="18287999" cy="10287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8.jpeg" id="342" name="Google Shape;342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287999" cy="1028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 Shape;152;p21" id="343" name="Google Shape;34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39554" y="6025493"/>
            <a:ext cx="2001429" cy="1921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53;p21" id="344" name="Google Shape;34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278343" y="3941243"/>
            <a:ext cx="2001429" cy="1921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54;p21" id="345" name="Google Shape;34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>
            <a:off x="1429155" y="-192506"/>
            <a:ext cx="13491412" cy="8791074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2600248" y="2400593"/>
            <a:ext cx="11099711" cy="161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5600"/>
              <a:buFont typeface="Inter"/>
              <a:buNone/>
            </a:pPr>
            <a:r>
              <a:rPr b="1" i="0" lang="en-US" sz="5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Practice answering these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2645973" y="4418814"/>
            <a:ext cx="11008261" cy="28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434473" lvl="0" marL="434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nter"/>
              <a:buAutoNum type="arabicParenR"/>
            </a:pPr>
            <a:r>
              <a:rPr b="0" i="0" lang="en-US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should we hire you?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4473" lvl="0" marL="434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nter"/>
              <a:buAutoNum type="arabicParenR"/>
            </a:pPr>
            <a:r>
              <a:rPr b="0" i="0" lang="en-US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are your strengths?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4473" lvl="0" marL="434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nter"/>
              <a:buAutoNum type="arabicParenR"/>
            </a:pPr>
            <a:r>
              <a:rPr b="0" i="0" lang="en-US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Can you share a weakness?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4473" lvl="0" marL="434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nter"/>
              <a:buAutoNum type="arabicParenR"/>
            </a:pPr>
            <a:r>
              <a:rPr b="0" i="0" lang="en-US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Tell me about your last job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4473" lvl="0" marL="434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nter"/>
              <a:buAutoNum type="arabicParenR"/>
            </a:pPr>
            <a:r>
              <a:rPr b="0" i="0" lang="en-US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have you decided to apply for this position?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1281065" y="952500"/>
            <a:ext cx="2839454" cy="523375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1281074" y="1061250"/>
            <a:ext cx="2652302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TIME TO 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1;p21" id="351" name="Google Shape;35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7;p10" id="356" name="Google Shape;3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828799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10" id="357" name="Google Shape;35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0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/>
          <p:nvPr/>
        </p:nvSpPr>
        <p:spPr>
          <a:xfrm>
            <a:off x="627297" y="381584"/>
            <a:ext cx="17126131" cy="9523829"/>
          </a:xfrm>
          <a:prstGeom prst="roundRect">
            <a:avLst>
              <a:gd fmla="val 3588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dir="2700000" dist="127000">
              <a:srgbClr val="7F7F7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5984811" y="4314501"/>
            <a:ext cx="12230101" cy="128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Inter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2;p10" id="360" name="Google Shape;36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0222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g197b990a13c_4_5" id="58" name="Google Shape;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0" y="0"/>
            <a:ext cx="357738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g197b990a13c_4_5" id="59" name="Google Shape;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5" y="3808288"/>
            <a:ext cx="8888545" cy="6478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8;g197b990a13c_4_5" id="60" name="Google Shape;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1).png" id="61" name="Google Shape;6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9079" y="604043"/>
            <a:ext cx="8888545" cy="907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/>
        </p:nvSpPr>
        <p:spPr>
          <a:xfrm>
            <a:off x="915268" y="707042"/>
            <a:ext cx="12230101" cy="8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5600"/>
              <a:buFont typeface="Inter"/>
              <a:buNone/>
            </a:pPr>
            <a:r>
              <a:rPr b="1" i="0" lang="en-US" sz="56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Networking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5038528" y="120136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9;p23"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3631369" y="4728391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480124" y="707109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8242051" y="3360087"/>
            <a:ext cx="2664584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6782614" y="7071093"/>
            <a:ext cx="2664583" cy="2664585"/>
          </a:xfrm>
          <a:prstGeom prst="ellipse">
            <a:avLst/>
          </a:prstGeom>
          <a:noFill/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791102" y="2385689"/>
            <a:ext cx="2664583" cy="2664585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167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5"/>
          <p:cNvCxnSpPr/>
          <p:nvPr/>
        </p:nvCxnSpPr>
        <p:spPr>
          <a:xfrm flipH="1" rot="10800000">
            <a:off x="3448338" y="2763954"/>
            <a:ext cx="1591754" cy="73937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75" name="Google Shape;75;p5"/>
          <p:cNvCxnSpPr/>
          <p:nvPr/>
        </p:nvCxnSpPr>
        <p:spPr>
          <a:xfrm flipH="1" rot="10800000">
            <a:off x="1479081" y="5041439"/>
            <a:ext cx="666670" cy="203849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76" name="Google Shape;76;p5"/>
          <p:cNvCxnSpPr/>
          <p:nvPr/>
        </p:nvCxnSpPr>
        <p:spPr>
          <a:xfrm>
            <a:off x="3079281" y="8781728"/>
            <a:ext cx="3768760" cy="1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77" name="Google Shape;77;p5"/>
          <p:cNvCxnSpPr/>
          <p:nvPr/>
        </p:nvCxnSpPr>
        <p:spPr>
          <a:xfrm flipH="1" rot="10800000">
            <a:off x="8788167" y="6002804"/>
            <a:ext cx="521363" cy="1253203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78" name="Google Shape;78;p5"/>
          <p:cNvCxnSpPr/>
          <p:nvPr/>
        </p:nvCxnSpPr>
        <p:spPr>
          <a:xfrm flipH="1" rot="10800000">
            <a:off x="6281438" y="5202103"/>
            <a:ext cx="2056281" cy="63610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79" name="Google Shape;79;p5"/>
          <p:cNvCxnSpPr/>
          <p:nvPr/>
        </p:nvCxnSpPr>
        <p:spPr>
          <a:xfrm flipH="1" rot="10800000">
            <a:off x="2954038" y="6802875"/>
            <a:ext cx="901638" cy="901639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80" name="Google Shape;80;p5"/>
          <p:cNvCxnSpPr/>
          <p:nvPr/>
        </p:nvCxnSpPr>
        <p:spPr>
          <a:xfrm>
            <a:off x="3216074" y="4430145"/>
            <a:ext cx="1005524" cy="524469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81" name="Google Shape;81;p5"/>
          <p:cNvCxnSpPr/>
          <p:nvPr/>
        </p:nvCxnSpPr>
        <p:spPr>
          <a:xfrm>
            <a:off x="6182123" y="6570467"/>
            <a:ext cx="955191" cy="95519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82" name="Google Shape;82;p5"/>
          <p:cNvCxnSpPr/>
          <p:nvPr/>
        </p:nvCxnSpPr>
        <p:spPr>
          <a:xfrm>
            <a:off x="7637311" y="2896362"/>
            <a:ext cx="1137345" cy="71327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83" name="Google Shape;83;p5"/>
          <p:cNvCxnSpPr/>
          <p:nvPr/>
        </p:nvCxnSpPr>
        <p:spPr>
          <a:xfrm flipH="1">
            <a:off x="5354213" y="3703006"/>
            <a:ext cx="410152" cy="1084342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</p:cxnSp>
      <p:grpSp>
        <p:nvGrpSpPr>
          <p:cNvPr id="84" name="Google Shape;84;p5"/>
          <p:cNvGrpSpPr/>
          <p:nvPr/>
        </p:nvGrpSpPr>
        <p:grpSpPr>
          <a:xfrm>
            <a:off x="11161616" y="4034366"/>
            <a:ext cx="7001627" cy="4392508"/>
            <a:chOff x="0" y="0"/>
            <a:chExt cx="7001626" cy="4392506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7001626" cy="4392506"/>
            </a:xfrm>
            <a:prstGeom prst="roundRect">
              <a:avLst>
                <a:gd fmla="val 10587" name="adj"/>
              </a:avLst>
            </a:prstGeom>
            <a:noFill/>
            <a:ln cap="flat" cmpd="sng" w="38100">
              <a:solidFill>
                <a:srgbClr val="F167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 txBox="1"/>
            <p:nvPr/>
          </p:nvSpPr>
          <p:spPr>
            <a:xfrm>
              <a:off x="240951" y="872495"/>
              <a:ext cx="6519723" cy="318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My name is _______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I am from _______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I can help people with _____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9;p23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2).png"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178" y="683918"/>
            <a:ext cx="13881966" cy="891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9;p23"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(32).png" id="98" name="Google Shape;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178" y="683918"/>
            <a:ext cx="13881966" cy="891916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 txBox="1"/>
          <p:nvPr/>
        </p:nvSpPr>
        <p:spPr>
          <a:xfrm>
            <a:off x="2061880" y="5383372"/>
            <a:ext cx="5225406" cy="24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Many IT companies require English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You can work in different countries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IT documentation is often in English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g197b990a13c_4_5"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0" y="0"/>
            <a:ext cx="357738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g197b990a13c_4_5" id="105" name="Google Shape;1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5" y="3808288"/>
            <a:ext cx="8888545" cy="6478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7;g197b990a13c_4_5" id="106" name="Google Shape;1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8;g197b990a13c_4_5" id="107" name="Google Shape;10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/>
        </p:nvSpPr>
        <p:spPr>
          <a:xfrm>
            <a:off x="954000" y="971999"/>
            <a:ext cx="12075625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Let’s agree: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62822" y="2628607"/>
            <a:ext cx="10119191" cy="2227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6719" lvl="0" marL="50291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2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Try to speak in English as much as possible;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32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Be active and use your chance to practice speaking;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3200"/>
              <a:buFont typeface="Helvetica Neue"/>
              <a:buChar char="●"/>
            </a:pPr>
            <a:r>
              <a:rPr b="0" i="0" lang="en-US" sz="32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Do your homework.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6;p3"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0" y="0"/>
            <a:ext cx="357738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7;p3"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5" y="3808288"/>
            <a:ext cx="8888545" cy="64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935999" y="971999"/>
            <a:ext cx="1123996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COURSE STRUCTURE: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981725" y="2470474"/>
            <a:ext cx="97122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lessons on English at your workplace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lesson = 90 minutes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0;p3" id="118" name="Google Shape;11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 txBox="1"/>
          <p:nvPr/>
        </p:nvSpPr>
        <p:spPr>
          <a:xfrm>
            <a:off x="935999" y="4728482"/>
            <a:ext cx="11239960" cy="97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6400"/>
              <a:buFont typeface="Inter"/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TODAY: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928407" y="6226957"/>
            <a:ext cx="12306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beginning of a job interview: Small talk and tricky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